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86" r:id="rId2"/>
    <p:sldId id="927" r:id="rId3"/>
    <p:sldId id="928" r:id="rId4"/>
    <p:sldId id="929" r:id="rId5"/>
    <p:sldId id="933" r:id="rId6"/>
    <p:sldId id="937" r:id="rId7"/>
    <p:sldId id="935" r:id="rId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9DCECB-0E0D-4B31-919C-4A2A2AE21391}" type="datetimeFigureOut">
              <a:rPr lang="nl-BE" smtClean="0"/>
              <a:t>24/11/2022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B0F91-F757-4FC8-8EA6-CC4A7555E4E4}" type="slidenum">
              <a:rPr lang="nl-BE" smtClean="0"/>
              <a:t>‹nr.›</a:t>
            </a:fld>
            <a:endParaRPr lang="nl-BE"/>
          </a:p>
        </p:txBody>
      </p:sp>
    </p:spTree>
    <p:extLst>
      <p:ext uri="{BB962C8B-B14F-4D97-AF65-F5344CB8AC3E}">
        <p14:creationId xmlns:p14="http://schemas.microsoft.com/office/powerpoint/2010/main" val="3038789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87896E8-B89F-4845-827D-9F23CF5C0B17}" type="slidenum">
              <a:rPr lang="nl-BE" smtClean="0"/>
              <a:t>1</a:t>
            </a:fld>
            <a:endParaRPr lang="nl-BE"/>
          </a:p>
        </p:txBody>
      </p:sp>
    </p:spTree>
    <p:extLst>
      <p:ext uri="{BB962C8B-B14F-4D97-AF65-F5344CB8AC3E}">
        <p14:creationId xmlns:p14="http://schemas.microsoft.com/office/powerpoint/2010/main" val="310893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Belgium: The Belgian population is 11 million (compared with 81 million Germans). The population is divided in two main language groups with about 6mio Dutch speakers and 4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mio</a:t>
            </a:r>
            <a:r>
              <a:rPr lang="en-US" sz="1800" dirty="0">
                <a:effectLst/>
                <a:latin typeface="Calibri" panose="020F0502020204030204" pitchFamily="34" charset="0"/>
                <a:ea typeface="Calibri" panose="020F0502020204030204" pitchFamily="34" charset="0"/>
                <a:cs typeface="Times New Roman" panose="02020603050405020304" pitchFamily="18" charset="0"/>
              </a:rPr>
              <a:t> French speakers (plus 67.000 German speakers living on the German border). Brussels upsets this neat division by being a primarily French-speaking pocket within Dutch-speaking Flemish territory.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Belgium is a bout a quarter of size of England and could fit into France 18 times.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fact that Brussels is the capital of Belgium is a good thing for the Belgians, because this city’s status as ‘the capital of Europe’ means that people all over the world  have at least been able to place Belgium (roughly) on the map.</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96ADCA16-B715-43D4-A4A9-BDDCDD6092A8}" type="slidenum">
              <a:rPr lang="nl-BE" smtClean="0"/>
              <a:t>2</a:t>
            </a:fld>
            <a:endParaRPr lang="nl-BE"/>
          </a:p>
        </p:txBody>
      </p:sp>
    </p:spTree>
    <p:extLst>
      <p:ext uri="{BB962C8B-B14F-4D97-AF65-F5344CB8AC3E}">
        <p14:creationId xmlns:p14="http://schemas.microsoft.com/office/powerpoint/2010/main" val="608388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Studying in Brussels = studying in a global city on a student scale.</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Erasmushogeschool</a:t>
            </a:r>
            <a:r>
              <a:rPr lang="en-US" sz="1800" dirty="0">
                <a:effectLst/>
                <a:latin typeface="Calibri" panose="020F0502020204030204" pitchFamily="34" charset="0"/>
                <a:ea typeface="Calibri" panose="020F0502020204030204" pitchFamily="34" charset="0"/>
                <a:cs typeface="Times New Roman" panose="02020603050405020304" pitchFamily="18" charset="0"/>
              </a:rPr>
              <a:t> Brussel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EhB</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big because it is small.</a:t>
            </a:r>
          </a:p>
          <a:p>
            <a:pPr>
              <a:lnSpc>
                <a:spcPct val="107000"/>
              </a:lnSpc>
              <a:spcAft>
                <a:spcPts val="800"/>
              </a:spcAft>
            </a:pPr>
            <a:r>
              <a:rPr lang="en-US" sz="1800" b="1" dirty="0">
                <a:solidFill>
                  <a:srgbClr val="333333"/>
                </a:solidFill>
                <a:effectLst/>
                <a:latin typeface="Poppins" panose="00000500000000000000" pitchFamily="2" charset="0"/>
                <a:ea typeface="Calibri" panose="020F0502020204030204" pitchFamily="34" charset="0"/>
              </a:rPr>
              <a:t>Erasmus Brussels University of Applied Sciences &amp; Arts educates students in an open and metropolitan context. We are humanistic, pluralistic, Dutch-speaking and Brussels-based. We offer high-quality and future-proof professional and artistic higher education, in and through continuous synergy with research, art development and 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you build solid foundations for a successful professional life. You learn a lot and quickly through practice-driven courses and internships.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EhB</a:t>
            </a:r>
            <a:r>
              <a:rPr lang="en-US" sz="1800" dirty="0">
                <a:effectLst/>
                <a:latin typeface="Calibri" panose="020F0502020204030204" pitchFamily="34" charset="0"/>
                <a:ea typeface="Calibri" panose="020F0502020204030204" pitchFamily="34" charset="0"/>
                <a:cs typeface="Times New Roman" panose="02020603050405020304" pitchFamily="18" charset="0"/>
              </a:rPr>
              <a:t>, you can get your (sub)degree or master's degree in Arts.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B9F17ACF-D97D-4BAE-B01C-0262E39D2B52}" type="slidenum">
              <a:rPr lang="nl-BE" smtClean="0"/>
              <a:t>3</a:t>
            </a:fld>
            <a:endParaRPr lang="nl-BE"/>
          </a:p>
        </p:txBody>
      </p:sp>
    </p:spTree>
    <p:extLst>
      <p:ext uri="{BB962C8B-B14F-4D97-AF65-F5344CB8AC3E}">
        <p14:creationId xmlns:p14="http://schemas.microsoft.com/office/powerpoint/2010/main" val="369048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 the best campus in the city</a:t>
            </a:r>
          </a:p>
          <a:p>
            <a:r>
              <a:rPr lang="en-US" dirty="0"/>
              <a:t>Brussels city </a:t>
            </a:r>
            <a:r>
              <a:rPr lang="en-US" dirty="0" err="1"/>
              <a:t>centre</a:t>
            </a:r>
            <a:endParaRPr lang="en-US" dirty="0"/>
          </a:p>
          <a:p>
            <a:r>
              <a:rPr lang="en-US" dirty="0"/>
              <a:t>Flemish quarter</a:t>
            </a:r>
          </a:p>
          <a:p>
            <a:r>
              <a:rPr lang="en-US" dirty="0"/>
              <a:t>fashion, vintage, design</a:t>
            </a:r>
          </a:p>
          <a:p>
            <a:r>
              <a:rPr lang="en-US" dirty="0"/>
              <a:t>bars,...</a:t>
            </a:r>
            <a:endParaRPr lang="nl-BE" dirty="0"/>
          </a:p>
        </p:txBody>
      </p:sp>
      <p:sp>
        <p:nvSpPr>
          <p:cNvPr id="4" name="Tijdelijke aanduiding voor dianummer 3"/>
          <p:cNvSpPr>
            <a:spLocks noGrp="1"/>
          </p:cNvSpPr>
          <p:nvPr>
            <p:ph type="sldNum" sz="quarter" idx="5"/>
          </p:nvPr>
        </p:nvSpPr>
        <p:spPr/>
        <p:txBody>
          <a:bodyPr/>
          <a:lstStyle/>
          <a:p>
            <a:fld id="{687896E8-B89F-4845-827D-9F23CF5C0B17}" type="slidenum">
              <a:rPr lang="nl-BE" smtClean="0"/>
              <a:t>4</a:t>
            </a:fld>
            <a:endParaRPr lang="nl-BE"/>
          </a:p>
        </p:txBody>
      </p:sp>
    </p:spTree>
    <p:extLst>
      <p:ext uri="{BB962C8B-B14F-4D97-AF65-F5344CB8AC3E}">
        <p14:creationId xmlns:p14="http://schemas.microsoft.com/office/powerpoint/2010/main" val="253218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Innovative approach - We are moving away from the classic pattern of week-long classes in auditoriums, individual subjects and an intensive study period followed by an exam marathon. Instead, we work with thematic courses with varied and relevant forms of learning, work and assessment.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Integrated/multidisciplinary</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used to teach separate subjects with separate exams: Communication Management, Sociology, Psychology, Current Affairs, Economic and Legal Topics ... However, the reality of communication does not consist of separate subjects, but of a whole in which professional concepts and tools merge with insights in people and the world. Therefore,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800" dirty="0">
                <a:effectLst/>
                <a:latin typeface="Calibri" panose="020F0502020204030204" pitchFamily="34" charset="0"/>
                <a:ea typeface="Calibri" panose="020F0502020204030204" pitchFamily="34" charset="0"/>
                <a:cs typeface="Times New Roman" panose="02020603050405020304" pitchFamily="18" charset="0"/>
              </a:rPr>
              <a:t> with thematic modules.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helps students better see the connections between the knowledge domains and encourages them to take control of their learning process and increases study motivation.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thematic module still covers the various disciplines, but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organised</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such a way that they contribute to an overarching communication theme. Example: in the Brand Communication Module, Consumer Psychology is specifically addressed &gt; Students better see the connection between communication and the other disciplines and see their relevance (how they can contribute to a better comm)</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Individualised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Teacher = coach:</a:t>
            </a:r>
            <a:r>
              <a:rPr lang="en-US" sz="1800" dirty="0">
                <a:effectLst/>
                <a:latin typeface="Calibri" panose="020F0502020204030204" pitchFamily="34" charset="0"/>
                <a:ea typeface="Calibri" panose="020F0502020204030204" pitchFamily="34" charset="0"/>
                <a:cs typeface="Times New Roman" panose="02020603050405020304" pitchFamily="18" charset="0"/>
              </a:rPr>
              <a:t> passionate teachers who inspire young people , help them to discover and develop their talents: this happens not only in the project work, but also in the theory lessons in which knowledge is central.</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 coaching approach</a:t>
            </a:r>
            <a:r>
              <a:rPr lang="en-US" sz="1800" dirty="0">
                <a:effectLst/>
                <a:latin typeface="Calibri" panose="020F0502020204030204" pitchFamily="34" charset="0"/>
                <a:ea typeface="Calibri" panose="020F0502020204030204" pitchFamily="34" charset="0"/>
                <a:cs typeface="Times New Roman" panose="02020603050405020304" pitchFamily="18" charset="0"/>
              </a:rPr>
              <a:t> not by the hand' but with the aim of self-reliance and self-management &gt; preparing for lifelong learning</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Safety</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providing structure, learning to learn by weekly system = step-by-step, under guidance (via coaching approach: coaching small project groups following up students), falling down and getting up again -&gt; becoming aware of oneself in order to be able to regulate oneself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Self-management </a:t>
            </a:r>
            <a:r>
              <a:rPr lang="en-US" sz="1800" dirty="0">
                <a:effectLst/>
                <a:latin typeface="Calibri" panose="020F0502020204030204" pitchFamily="34" charset="0"/>
                <a:ea typeface="Calibri" panose="020F0502020204030204" pitchFamily="34" charset="0"/>
                <a:cs typeface="Times New Roman" panose="02020603050405020304" pitchFamily="18" charset="0"/>
              </a:rPr>
              <a:t>of the students: during the training students learn to work independently, but also to steer, manage themselves and guide them to that end: via coaching approach in small coached teams or mixed form of small groups in a class of 40-50 students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Blended learning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an integral part of our approach: well-considered mix of work and learning formats or tools &amp; channels in function of the learning content &amp; goals with the aim of self-management + promoting motivation and learning efficiency</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creates space for empowerment of our super-diverse student body.</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For real</a:t>
            </a:r>
            <a:r>
              <a:rPr lang="en-US" sz="1800" dirty="0">
                <a:effectLst/>
                <a:latin typeface="Calibri" panose="020F0502020204030204" pitchFamily="34" charset="0"/>
                <a:ea typeface="Calibri" panose="020F0502020204030204" pitchFamily="34" charset="0"/>
                <a:cs typeface="Times New Roman" panose="02020603050405020304" pitchFamily="18" charset="0"/>
              </a:rPr>
              <a:t> -&gt; blending with real assignments from the work field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Freedom</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structure: at the beginning of each week, there are beacons set steps for students to complete by a certain time, but with room for personal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giving students enough options according to their own interests via Elective course, free choice of work placement, choice of assignment AP &amp; choice of team members, choice of client for The Bureau,..</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717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b="0" baseline="0" dirty="0"/>
          </a:p>
        </p:txBody>
      </p:sp>
      <p:sp>
        <p:nvSpPr>
          <p:cNvPr id="4" name="Tijdelijke aanduiding voor dianummer 3"/>
          <p:cNvSpPr>
            <a:spLocks noGrp="1"/>
          </p:cNvSpPr>
          <p:nvPr>
            <p:ph type="sldNum" sz="quarter" idx="10"/>
          </p:nvPr>
        </p:nvSpPr>
        <p:spPr/>
        <p:txBody>
          <a:bodyPr/>
          <a:lstStyle/>
          <a:p>
            <a:fld id="{069AF628-A448-4F81-824D-BF4084D16C38}"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943677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687896E8-B89F-4845-827D-9F23CF5C0B17}" type="slidenum">
              <a:rPr lang="nl-BE" smtClean="0"/>
              <a:t>7</a:t>
            </a:fld>
            <a:endParaRPr lang="nl-BE"/>
          </a:p>
        </p:txBody>
      </p:sp>
    </p:spTree>
    <p:extLst>
      <p:ext uri="{BB962C8B-B14F-4D97-AF65-F5344CB8AC3E}">
        <p14:creationId xmlns:p14="http://schemas.microsoft.com/office/powerpoint/2010/main" val="293562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C5D13-F3CA-E4FF-AF7B-55337117084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DAB59754-EFFA-05E5-FEA5-F65152E93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8B108858-BE33-C821-8B20-B797E5D64AAF}"/>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5" name="Tijdelijke aanduiding voor voettekst 4">
            <a:extLst>
              <a:ext uri="{FF2B5EF4-FFF2-40B4-BE49-F238E27FC236}">
                <a16:creationId xmlns:a16="http://schemas.microsoft.com/office/drawing/2014/main" id="{1F9AE928-98DA-45D2-E4D9-62C774B5E66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AD8F454-F98D-34B4-4D02-270E0F304807}"/>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2384265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B15434-A585-418A-93E4-E25A3778997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4B03166-28D7-D3FA-19F7-32AB2E3450B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77D4B22-F055-A3EE-A926-B6742B036C4D}"/>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5" name="Tijdelijke aanduiding voor voettekst 4">
            <a:extLst>
              <a:ext uri="{FF2B5EF4-FFF2-40B4-BE49-F238E27FC236}">
                <a16:creationId xmlns:a16="http://schemas.microsoft.com/office/drawing/2014/main" id="{4CE3642E-D98D-30DC-25D8-12F1FF4BF39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9DF9A36-F182-410B-5346-2C5F2EC07C71}"/>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142401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A285B89-CFBF-17A3-1070-554291565E2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94C44B3-9C38-7AD5-B400-23F11A15936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472639D-CF24-4412-2773-2499913ABCCE}"/>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5" name="Tijdelijke aanduiding voor voettekst 4">
            <a:extLst>
              <a:ext uri="{FF2B5EF4-FFF2-40B4-BE49-F238E27FC236}">
                <a16:creationId xmlns:a16="http://schemas.microsoft.com/office/drawing/2014/main" id="{7F1E238A-83C7-9B76-94E2-902C411973B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EFDD043-AE84-F2A1-BCB1-5116A209DBB1}"/>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4003665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03 - enkel tite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502261-3AD1-4A8D-9D56-1A0F5FFB74B2}"/>
              </a:ext>
            </a:extLst>
          </p:cNvPr>
          <p:cNvSpPr/>
          <p:nvPr userDrawn="1"/>
        </p:nvSpPr>
        <p:spPr>
          <a:xfrm>
            <a:off x="0" y="-1"/>
            <a:ext cx="12954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A20CA3A2-1246-4214-B949-0F451DDA1A99}"/>
              </a:ext>
            </a:extLst>
          </p:cNvPr>
          <p:cNvSpPr>
            <a:spLocks noGrp="1"/>
          </p:cNvSpPr>
          <p:nvPr>
            <p:ph type="title"/>
          </p:nvPr>
        </p:nvSpPr>
        <p:spPr/>
        <p:txBody>
          <a:bodyPr/>
          <a:lstStyle/>
          <a:p>
            <a:r>
              <a:rPr lang="en-US" dirty="0"/>
              <a:t>Click to edit Master title style</a:t>
            </a:r>
            <a:endParaRPr lang="en-BE" dirty="0"/>
          </a:p>
        </p:txBody>
      </p:sp>
    </p:spTree>
    <p:extLst>
      <p:ext uri="{BB962C8B-B14F-4D97-AF65-F5344CB8AC3E}">
        <p14:creationId xmlns:p14="http://schemas.microsoft.com/office/powerpoint/2010/main" val="185529809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pagina EhB">
    <p:spTree>
      <p:nvGrpSpPr>
        <p:cNvPr id="1" name=""/>
        <p:cNvGrpSpPr/>
        <p:nvPr/>
      </p:nvGrpSpPr>
      <p:grpSpPr>
        <a:xfrm>
          <a:off x="0" y="0"/>
          <a:ext cx="0" cy="0"/>
          <a:chOff x="0" y="0"/>
          <a:chExt cx="0" cy="0"/>
        </a:xfrm>
      </p:grpSpPr>
      <p:sp>
        <p:nvSpPr>
          <p:cNvPr id="5" name="Tijdelijke aanduiding voor tekst 4"/>
          <p:cNvSpPr>
            <a:spLocks noGrp="1"/>
          </p:cNvSpPr>
          <p:nvPr>
            <p:ph type="body" sz="quarter" idx="11" hasCustomPrompt="1"/>
          </p:nvPr>
        </p:nvSpPr>
        <p:spPr>
          <a:xfrm>
            <a:off x="1295467" y="692696"/>
            <a:ext cx="9120717" cy="865188"/>
          </a:xfrm>
          <a:prstGeom prst="rect">
            <a:avLst/>
          </a:prstGeom>
        </p:spPr>
        <p:txBody>
          <a:bodyPr/>
          <a:lstStyle>
            <a:lvl1pPr marL="0" indent="0">
              <a:buNone/>
              <a:defRPr sz="3600" cap="all" baseline="0">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Titel</a:t>
            </a:r>
            <a:endParaRPr lang="nl-BE" dirty="0"/>
          </a:p>
        </p:txBody>
      </p:sp>
      <p:sp>
        <p:nvSpPr>
          <p:cNvPr id="12" name="Tijdelijke aanduiding voor tekst 11"/>
          <p:cNvSpPr>
            <a:spLocks noGrp="1"/>
          </p:cNvSpPr>
          <p:nvPr>
            <p:ph type="body" sz="quarter" idx="12" hasCustomPrompt="1"/>
          </p:nvPr>
        </p:nvSpPr>
        <p:spPr>
          <a:xfrm>
            <a:off x="1288907" y="1628801"/>
            <a:ext cx="9127573" cy="720725"/>
          </a:xfrm>
          <a:prstGeom prst="rect">
            <a:avLst/>
          </a:prstGeom>
        </p:spPr>
        <p:txBody>
          <a:bodyPr/>
          <a:lstStyle>
            <a:lvl1pPr marL="0" indent="0">
              <a:buNone/>
              <a:defRPr>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Ondertitel</a:t>
            </a:r>
            <a:endParaRPr lang="nl-BE" dirty="0"/>
          </a:p>
        </p:txBody>
      </p:sp>
      <p:sp>
        <p:nvSpPr>
          <p:cNvPr id="11" name="Tijdelijke aanduiding voor tekst 10"/>
          <p:cNvSpPr>
            <a:spLocks noGrp="1"/>
          </p:cNvSpPr>
          <p:nvPr>
            <p:ph type="body" sz="quarter" idx="13"/>
          </p:nvPr>
        </p:nvSpPr>
        <p:spPr>
          <a:xfrm>
            <a:off x="1295256" y="2564904"/>
            <a:ext cx="9121224" cy="3240088"/>
          </a:xfrm>
          <a:prstGeom prst="rect">
            <a:avLst/>
          </a:prstGeom>
        </p:spPr>
        <p:txBody>
          <a:bodyPr/>
          <a:lstStyle>
            <a:lvl1pPr>
              <a:buClr>
                <a:srgbClr val="FF0000"/>
              </a:buClr>
              <a:defRPr/>
            </a:lvl1pPr>
            <a:lvl2pPr>
              <a:buClr>
                <a:srgbClr val="FF0000"/>
              </a:buClr>
              <a:defRPr>
                <a:latin typeface="+mn-lt"/>
              </a:defRPr>
            </a:lvl2pPr>
            <a:lvl3pPr>
              <a:buClr>
                <a:srgbClr val="FF0000"/>
              </a:buClr>
              <a:defRPr>
                <a:latin typeface="+mn-lt"/>
              </a:defRPr>
            </a:lvl3pPr>
            <a:lvl4pPr>
              <a:buClr>
                <a:srgbClr val="FF0000"/>
              </a:buClr>
              <a:defRPr/>
            </a:lvl4pPr>
            <a:lvl5pPr>
              <a:buClr>
                <a:srgbClr val="FF0000"/>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911566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C1E39-B7F6-C69F-B67E-C17F222DF60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50300D5-1C6A-A1B6-DC43-FBD3130F375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775D184-FBD3-506D-D845-24B85E6C9037}"/>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5" name="Tijdelijke aanduiding voor voettekst 4">
            <a:extLst>
              <a:ext uri="{FF2B5EF4-FFF2-40B4-BE49-F238E27FC236}">
                <a16:creationId xmlns:a16="http://schemas.microsoft.com/office/drawing/2014/main" id="{24D57AA0-5FC3-C491-F2E4-542A1C4AF69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78D4104-B117-5D95-A74E-B617B654DA89}"/>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420657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1028A-97DD-AC15-E152-2247FD1E33E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E21EA74-8B70-18D6-36CE-DFE6315635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89109F5-1760-052E-C8EB-824786DE6151}"/>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5" name="Tijdelijke aanduiding voor voettekst 4">
            <a:extLst>
              <a:ext uri="{FF2B5EF4-FFF2-40B4-BE49-F238E27FC236}">
                <a16:creationId xmlns:a16="http://schemas.microsoft.com/office/drawing/2014/main" id="{8E33F205-4595-6130-C4C3-0E726CB699A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ECDD356-714E-73BD-A94B-17E4DD788D1A}"/>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312895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C75DD-5E7A-313A-18DB-20B64F827BD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90992C3-7EB6-B9F0-E46A-83D25DEBDE6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C1B8E99-E603-F2AB-0B76-E59808F1C3D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C44CA3CB-F21B-5655-993B-91AD70267CD3}"/>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6" name="Tijdelijke aanduiding voor voettekst 5">
            <a:extLst>
              <a:ext uri="{FF2B5EF4-FFF2-40B4-BE49-F238E27FC236}">
                <a16:creationId xmlns:a16="http://schemas.microsoft.com/office/drawing/2014/main" id="{26C6B3B1-D416-2C32-64D9-FD9F6658248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B7FAA65-41C7-3262-E67C-2B8AE5BCAE88}"/>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101595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1F617-E80F-FB39-5892-E132527B1A0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7D83492-A754-E3B8-56E5-174E7F67E8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E81637E-DADD-DBB0-572A-0A9C9658E04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4B0AAC17-277C-A7AA-0B14-EC01BF7DDC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4EFF6F9-39B9-3C17-DC20-4185AC31588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14826AE-E0F4-BB7B-05C8-B6C2494A00C2}"/>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8" name="Tijdelijke aanduiding voor voettekst 7">
            <a:extLst>
              <a:ext uri="{FF2B5EF4-FFF2-40B4-BE49-F238E27FC236}">
                <a16:creationId xmlns:a16="http://schemas.microsoft.com/office/drawing/2014/main" id="{75E58DED-94F1-8661-AD58-49041F65349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0EBD168A-57EC-DBC0-DD63-C4D9BF6DFE3A}"/>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61482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53730-56B6-FDBC-31F1-E88A0FE37204}"/>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0845D430-11E5-1086-715F-4BE228F06888}"/>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4" name="Tijdelijke aanduiding voor voettekst 3">
            <a:extLst>
              <a:ext uri="{FF2B5EF4-FFF2-40B4-BE49-F238E27FC236}">
                <a16:creationId xmlns:a16="http://schemas.microsoft.com/office/drawing/2014/main" id="{DA3C6BF6-4CAA-AEFD-2141-5651B365DD9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9A8D0B58-0751-1023-52F8-296BF264713F}"/>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2904605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E24E854-5288-14A9-AFD0-B286C16DDEF8}"/>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3" name="Tijdelijke aanduiding voor voettekst 2">
            <a:extLst>
              <a:ext uri="{FF2B5EF4-FFF2-40B4-BE49-F238E27FC236}">
                <a16:creationId xmlns:a16="http://schemas.microsoft.com/office/drawing/2014/main" id="{4FA26C37-D108-8284-86EB-501C02F22C0F}"/>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9AA6BF69-F75F-3FEF-126D-17E6DC645B97}"/>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23155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1C818B-DB87-49C6-5A29-EA28BC41E56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533F2DE-FB64-B67A-B4CD-A9AF9AD740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909A3C26-4728-A587-EDFC-8DBBFA534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643A0D1-FA9F-23D2-A7B8-A76D3FA4D280}"/>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6" name="Tijdelijke aanduiding voor voettekst 5">
            <a:extLst>
              <a:ext uri="{FF2B5EF4-FFF2-40B4-BE49-F238E27FC236}">
                <a16:creationId xmlns:a16="http://schemas.microsoft.com/office/drawing/2014/main" id="{766D7AB3-83C1-5FC4-7F5D-EFFEE37ECDA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CF0EA2F-30A1-EED2-0D49-62F1B3D9EB05}"/>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251907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9C189A-2009-A165-1022-D3DD3AF7E3B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FF0C976-F0B8-4AFC-7DD5-7115CC3D9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AE9FF4B3-A2D7-0A04-04C3-F0D8276E5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0AE7AED-B856-3249-DEEA-FF5859FBB1C0}"/>
              </a:ext>
            </a:extLst>
          </p:cNvPr>
          <p:cNvSpPr>
            <a:spLocks noGrp="1"/>
          </p:cNvSpPr>
          <p:nvPr>
            <p:ph type="dt" sz="half" idx="10"/>
          </p:nvPr>
        </p:nvSpPr>
        <p:spPr/>
        <p:txBody>
          <a:bodyPr/>
          <a:lstStyle/>
          <a:p>
            <a:fld id="{144C9501-9A5E-42F2-B730-A4674A7EF9A9}" type="datetimeFigureOut">
              <a:rPr lang="nl-BE" smtClean="0"/>
              <a:t>24/11/2022</a:t>
            </a:fld>
            <a:endParaRPr lang="nl-BE"/>
          </a:p>
        </p:txBody>
      </p:sp>
      <p:sp>
        <p:nvSpPr>
          <p:cNvPr id="6" name="Tijdelijke aanduiding voor voettekst 5">
            <a:extLst>
              <a:ext uri="{FF2B5EF4-FFF2-40B4-BE49-F238E27FC236}">
                <a16:creationId xmlns:a16="http://schemas.microsoft.com/office/drawing/2014/main" id="{B9946081-4586-08D8-388B-6BB40F759B5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874CC53-7A63-9913-FB1E-E4BE0ABFB17F}"/>
              </a:ext>
            </a:extLst>
          </p:cNvPr>
          <p:cNvSpPr>
            <a:spLocks noGrp="1"/>
          </p:cNvSpPr>
          <p:nvPr>
            <p:ph type="sldNum" sz="quarter" idx="12"/>
          </p:nvPr>
        </p:nvSpPr>
        <p:spPr/>
        <p:txBody>
          <a:bodyPr/>
          <a:lstStyle/>
          <a:p>
            <a:fld id="{7D78FD6A-6F23-449F-9CC9-C3D37BCBB856}" type="slidenum">
              <a:rPr lang="nl-BE" smtClean="0"/>
              <a:t>‹nr.›</a:t>
            </a:fld>
            <a:endParaRPr lang="nl-BE"/>
          </a:p>
        </p:txBody>
      </p:sp>
    </p:spTree>
    <p:extLst>
      <p:ext uri="{BB962C8B-B14F-4D97-AF65-F5344CB8AC3E}">
        <p14:creationId xmlns:p14="http://schemas.microsoft.com/office/powerpoint/2010/main" val="250125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41F6EC8-CEE4-1727-2890-74D0983E6B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8739BAC-44A5-254E-1C66-ADD191DCE8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30A0305-DE3A-3A00-8B06-61D8F587D5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4C9501-9A5E-42F2-B730-A4674A7EF9A9}" type="datetimeFigureOut">
              <a:rPr lang="nl-BE" smtClean="0"/>
              <a:t>24/11/2022</a:t>
            </a:fld>
            <a:endParaRPr lang="nl-BE"/>
          </a:p>
        </p:txBody>
      </p:sp>
      <p:sp>
        <p:nvSpPr>
          <p:cNvPr id="5" name="Tijdelijke aanduiding voor voettekst 4">
            <a:extLst>
              <a:ext uri="{FF2B5EF4-FFF2-40B4-BE49-F238E27FC236}">
                <a16:creationId xmlns:a16="http://schemas.microsoft.com/office/drawing/2014/main" id="{611138A3-DF98-895D-496F-2CC61289A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A914EBF5-7DAD-71C6-D21C-95FF442E7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8FD6A-6F23-449F-9CC9-C3D37BCBB856}" type="slidenum">
              <a:rPr lang="nl-BE" smtClean="0"/>
              <a:t>‹nr.›</a:t>
            </a:fld>
            <a:endParaRPr lang="nl-BE"/>
          </a:p>
        </p:txBody>
      </p:sp>
    </p:spTree>
    <p:extLst>
      <p:ext uri="{BB962C8B-B14F-4D97-AF65-F5344CB8AC3E}">
        <p14:creationId xmlns:p14="http://schemas.microsoft.com/office/powerpoint/2010/main" val="288903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6987209"/>
          </a:xfrm>
          <a:prstGeom prst="rect">
            <a:avLst/>
          </a:prstGeom>
        </p:spPr>
      </p:pic>
      <p:sp>
        <p:nvSpPr>
          <p:cNvPr id="3" name="Rechthoek 2"/>
          <p:cNvSpPr/>
          <p:nvPr/>
        </p:nvSpPr>
        <p:spPr>
          <a:xfrm>
            <a:off x="6095999" y="2123997"/>
            <a:ext cx="5174255" cy="2862322"/>
          </a:xfrm>
          <a:prstGeom prst="rect">
            <a:avLst/>
          </a:prstGeom>
        </p:spPr>
        <p:txBody>
          <a:bodyPr wrap="square">
            <a:spAutoFit/>
          </a:bodyPr>
          <a:lstStyle/>
          <a:p>
            <a:pPr algn="ctr"/>
            <a:r>
              <a:rPr lang="nl-BE" sz="2400" dirty="0"/>
              <a:t>International </a:t>
            </a:r>
            <a:r>
              <a:rPr lang="nl-BE" sz="2400" dirty="0" err="1"/>
              <a:t>days</a:t>
            </a:r>
            <a:r>
              <a:rPr lang="nl-BE" sz="2400" dirty="0"/>
              <a:t> @ HdM Stuttgart</a:t>
            </a:r>
          </a:p>
          <a:p>
            <a:pPr algn="ctr"/>
            <a:endParaRPr lang="nl-BE" sz="2800" b="1" dirty="0"/>
          </a:p>
          <a:p>
            <a:pPr algn="ctr"/>
            <a:r>
              <a:rPr lang="nl-BE" sz="2800" b="1" dirty="0"/>
              <a:t>Exchange </a:t>
            </a:r>
            <a:r>
              <a:rPr lang="nl-BE" sz="2800" b="1" dirty="0" err="1"/>
              <a:t>opportunities</a:t>
            </a:r>
            <a:r>
              <a:rPr lang="nl-BE" sz="2800" b="1" dirty="0"/>
              <a:t> </a:t>
            </a:r>
          </a:p>
          <a:p>
            <a:pPr algn="ctr"/>
            <a:r>
              <a:rPr lang="nl-BE" sz="2800" b="1" dirty="0" err="1"/>
              <a:t>with</a:t>
            </a:r>
            <a:r>
              <a:rPr lang="nl-BE" sz="2800" b="1" dirty="0"/>
              <a:t> COMMUNICATION</a:t>
            </a:r>
          </a:p>
          <a:p>
            <a:pPr algn="ctr"/>
            <a:r>
              <a:rPr lang="nl-BE" sz="2800" b="1" dirty="0"/>
              <a:t> @ </a:t>
            </a:r>
            <a:r>
              <a:rPr lang="nl-BE" sz="2800" b="1" dirty="0" err="1"/>
              <a:t>EhB</a:t>
            </a:r>
            <a:r>
              <a:rPr lang="nl-BE" sz="2800" b="1" dirty="0"/>
              <a:t> Brussels </a:t>
            </a:r>
          </a:p>
          <a:p>
            <a:pPr algn="ctr"/>
            <a:endParaRPr lang="nl-BE" sz="3200" b="1" i="1" dirty="0"/>
          </a:p>
          <a:p>
            <a:r>
              <a:rPr lang="nl-BE" sz="1200" b="1" i="1" dirty="0"/>
              <a:t>23</a:t>
            </a:r>
            <a:r>
              <a:rPr lang="nl-BE" sz="1200" b="1" dirty="0"/>
              <a:t> November 2022		</a:t>
            </a:r>
            <a:endParaRPr lang="nl-BE" sz="3600" dirty="0"/>
          </a:p>
        </p:txBody>
      </p:sp>
    </p:spTree>
    <p:extLst>
      <p:ext uri="{BB962C8B-B14F-4D97-AF65-F5344CB8AC3E}">
        <p14:creationId xmlns:p14="http://schemas.microsoft.com/office/powerpoint/2010/main" val="3708147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3">
            <a:extLst>
              <a:ext uri="{FF2B5EF4-FFF2-40B4-BE49-F238E27FC236}">
                <a16:creationId xmlns:a16="http://schemas.microsoft.com/office/drawing/2014/main" id="{6839A1C5-1FC4-DB4A-BB19-97F3B322F7CF}"/>
              </a:ext>
            </a:extLst>
          </p:cNvPr>
          <p:cNvGraphicFramePr>
            <a:graphicFrameLocks noGrp="1"/>
          </p:cNvGraphicFramePr>
          <p:nvPr/>
        </p:nvGraphicFramePr>
        <p:xfrm>
          <a:off x="9667982" y="1284269"/>
          <a:ext cx="1859624" cy="381589"/>
        </p:xfrm>
        <a:graphic>
          <a:graphicData uri="http://schemas.openxmlformats.org/drawingml/2006/table">
            <a:tbl>
              <a:tblPr firstRow="1" bandRow="1">
                <a:tableStyleId>{5C22544A-7EE6-4342-B048-85BDC9FD1C3A}</a:tableStyleId>
              </a:tblPr>
              <a:tblGrid>
                <a:gridCol w="1859624">
                  <a:extLst>
                    <a:ext uri="{9D8B030D-6E8A-4147-A177-3AD203B41FA5}">
                      <a16:colId xmlns:a16="http://schemas.microsoft.com/office/drawing/2014/main" val="4050946988"/>
                    </a:ext>
                  </a:extLst>
                </a:gridCol>
              </a:tblGrid>
              <a:tr h="381589">
                <a:tc>
                  <a:txBody>
                    <a:bodyPr/>
                    <a:lstStyle/>
                    <a:p>
                      <a:r>
                        <a:rPr lang="nl-BE" dirty="0"/>
                        <a:t>182 </a:t>
                      </a:r>
                      <a:r>
                        <a:rPr lang="nl-BE" dirty="0" err="1"/>
                        <a:t>nationalities</a:t>
                      </a:r>
                      <a:endParaRPr lang="nl-BE" dirty="0"/>
                    </a:p>
                  </a:txBody>
                  <a:tcPr>
                    <a:solidFill>
                      <a:srgbClr val="FF0000"/>
                    </a:solidFill>
                  </a:tcPr>
                </a:tc>
                <a:extLst>
                  <a:ext uri="{0D108BD9-81ED-4DB2-BD59-A6C34878D82A}">
                    <a16:rowId xmlns:a16="http://schemas.microsoft.com/office/drawing/2014/main" val="582079220"/>
                  </a:ext>
                </a:extLst>
              </a:tr>
            </a:tbl>
          </a:graphicData>
        </a:graphic>
      </p:graphicFrame>
      <p:pic>
        <p:nvPicPr>
          <p:cNvPr id="4" name="Afbeelding 3">
            <a:extLst>
              <a:ext uri="{FF2B5EF4-FFF2-40B4-BE49-F238E27FC236}">
                <a16:creationId xmlns:a16="http://schemas.microsoft.com/office/drawing/2014/main" id="{7A84292C-A3D7-B402-F9F8-2D58EC7E6104}"/>
              </a:ext>
            </a:extLst>
          </p:cNvPr>
          <p:cNvPicPr>
            <a:picLocks noChangeAspect="1"/>
          </p:cNvPicPr>
          <p:nvPr/>
        </p:nvPicPr>
        <p:blipFill rotWithShape="1">
          <a:blip r:embed="rId3"/>
          <a:srcRect l="31996" t="26482" r="28069" b="16839"/>
          <a:stretch/>
        </p:blipFill>
        <p:spPr bwMode="auto">
          <a:xfrm>
            <a:off x="113015" y="2825393"/>
            <a:ext cx="4983437" cy="3978505"/>
          </a:xfrm>
          <a:prstGeom prst="rect">
            <a:avLst/>
          </a:prstGeom>
          <a:extLst>
            <a:ext uri="{53640926-AAD7-44D8-BBD7-CCE9431645EC}">
              <a14:shadowObscured xmlns:a14="http://schemas.microsoft.com/office/drawing/2010/main"/>
            </a:ext>
          </a:extLst>
        </p:spPr>
      </p:pic>
      <p:pic>
        <p:nvPicPr>
          <p:cNvPr id="2" name="Afbeelding 1">
            <a:extLst>
              <a:ext uri="{FF2B5EF4-FFF2-40B4-BE49-F238E27FC236}">
                <a16:creationId xmlns:a16="http://schemas.microsoft.com/office/drawing/2014/main" id="{DC825CCA-A695-7B22-0D94-50CACF767C32}"/>
              </a:ext>
            </a:extLst>
          </p:cNvPr>
          <p:cNvPicPr>
            <a:picLocks noChangeAspect="1"/>
          </p:cNvPicPr>
          <p:nvPr/>
        </p:nvPicPr>
        <p:blipFill rotWithShape="1">
          <a:blip r:embed="rId4"/>
          <a:srcRect l="992" t="15677" r="6967" b="5937"/>
          <a:stretch/>
        </p:blipFill>
        <p:spPr bwMode="auto">
          <a:xfrm>
            <a:off x="3868531" y="54102"/>
            <a:ext cx="8600303" cy="4607238"/>
          </a:xfrm>
          <a:prstGeom prst="rect">
            <a:avLst/>
          </a:prstGeom>
          <a:ln>
            <a:noFill/>
          </a:ln>
          <a:extLst>
            <a:ext uri="{53640926-AAD7-44D8-BBD7-CCE9431645EC}">
              <a14:shadowObscured xmlns:a14="http://schemas.microsoft.com/office/drawing/2010/main"/>
            </a:ext>
          </a:extLst>
        </p:spPr>
      </p:pic>
      <p:pic>
        <p:nvPicPr>
          <p:cNvPr id="5" name="Picture 4" descr="De bronafbeelding bekijken">
            <a:extLst>
              <a:ext uri="{FF2B5EF4-FFF2-40B4-BE49-F238E27FC236}">
                <a16:creationId xmlns:a16="http://schemas.microsoft.com/office/drawing/2014/main" id="{926D2447-8464-9889-AD45-5ADC42582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7930" y="4501366"/>
            <a:ext cx="4388076" cy="246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34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F42E5-E7B8-5A19-ECF3-21DDB3245A55}"/>
              </a:ext>
            </a:extLst>
          </p:cNvPr>
          <p:cNvSpPr>
            <a:spLocks noGrp="1"/>
          </p:cNvSpPr>
          <p:nvPr>
            <p:ph type="title"/>
          </p:nvPr>
        </p:nvSpPr>
        <p:spPr>
          <a:xfrm>
            <a:off x="36246" y="85124"/>
            <a:ext cx="7916307" cy="619307"/>
          </a:xfrm>
          <a:solidFill>
            <a:srgbClr val="FF0000"/>
          </a:solidFill>
        </p:spPr>
        <p:txBody>
          <a:bodyPr>
            <a:normAutofit fontScale="90000"/>
          </a:bodyPr>
          <a:lstStyle/>
          <a:p>
            <a:r>
              <a:rPr lang="nl-BE" b="1" dirty="0">
                <a:solidFill>
                  <a:schemeClr val="bg1"/>
                </a:solidFill>
              </a:rPr>
              <a:t>Erasmushogeschool - </a:t>
            </a:r>
            <a:r>
              <a:rPr lang="nl-BE" b="1" dirty="0" err="1">
                <a:solidFill>
                  <a:schemeClr val="bg1"/>
                </a:solidFill>
              </a:rPr>
              <a:t>Facts</a:t>
            </a:r>
            <a:r>
              <a:rPr lang="nl-BE" b="1" dirty="0">
                <a:solidFill>
                  <a:schemeClr val="bg1"/>
                </a:solidFill>
              </a:rPr>
              <a:t> &amp; </a:t>
            </a:r>
            <a:r>
              <a:rPr lang="nl-BE" b="1" dirty="0" err="1">
                <a:solidFill>
                  <a:schemeClr val="bg1"/>
                </a:solidFill>
              </a:rPr>
              <a:t>figures</a:t>
            </a:r>
            <a:endParaRPr lang="nl-BE" b="1" dirty="0">
              <a:solidFill>
                <a:schemeClr val="bg1"/>
              </a:solidFill>
            </a:endParaRPr>
          </a:p>
        </p:txBody>
      </p:sp>
      <p:pic>
        <p:nvPicPr>
          <p:cNvPr id="5" name="Afbeelding 4">
            <a:extLst>
              <a:ext uri="{FF2B5EF4-FFF2-40B4-BE49-F238E27FC236}">
                <a16:creationId xmlns:a16="http://schemas.microsoft.com/office/drawing/2014/main" id="{7F840A5B-5C0B-C353-152B-55EF73922BB4}"/>
              </a:ext>
            </a:extLst>
          </p:cNvPr>
          <p:cNvPicPr>
            <a:picLocks noChangeAspect="1"/>
          </p:cNvPicPr>
          <p:nvPr/>
        </p:nvPicPr>
        <p:blipFill rotWithShape="1">
          <a:blip r:embed="rId3"/>
          <a:srcRect l="7082" t="16280" r="52989" b="5119"/>
          <a:stretch/>
        </p:blipFill>
        <p:spPr bwMode="auto">
          <a:xfrm>
            <a:off x="0" y="863030"/>
            <a:ext cx="5348177" cy="5994970"/>
          </a:xfrm>
          <a:prstGeom prst="rect">
            <a:avLst/>
          </a:prstGeom>
          <a:ln>
            <a:noFill/>
          </a:ln>
          <a:extLst>
            <a:ext uri="{53640926-AAD7-44D8-BBD7-CCE9431645EC}">
              <a14:shadowObscured xmlns:a14="http://schemas.microsoft.com/office/drawing/2010/main"/>
            </a:ext>
          </a:extLst>
        </p:spPr>
      </p:pic>
      <p:pic>
        <p:nvPicPr>
          <p:cNvPr id="6" name="Afbeelding 5">
            <a:extLst>
              <a:ext uri="{FF2B5EF4-FFF2-40B4-BE49-F238E27FC236}">
                <a16:creationId xmlns:a16="http://schemas.microsoft.com/office/drawing/2014/main" id="{2A81E67B-D062-BBA9-74F7-CB20444E0563}"/>
              </a:ext>
            </a:extLst>
          </p:cNvPr>
          <p:cNvPicPr>
            <a:picLocks noChangeAspect="1"/>
          </p:cNvPicPr>
          <p:nvPr/>
        </p:nvPicPr>
        <p:blipFill rotWithShape="1">
          <a:blip r:embed="rId4"/>
          <a:srcRect l="5985" t="15847" r="46620" b="7735"/>
          <a:stretch/>
        </p:blipFill>
        <p:spPr bwMode="auto">
          <a:xfrm>
            <a:off x="5223958" y="1841401"/>
            <a:ext cx="2728595" cy="2475230"/>
          </a:xfrm>
          <a:prstGeom prst="rect">
            <a:avLst/>
          </a:prstGeom>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0398F343-B4B2-343F-B1A3-E9E0CA87D250}"/>
              </a:ext>
            </a:extLst>
          </p:cNvPr>
          <p:cNvPicPr>
            <a:picLocks noChangeAspect="1"/>
          </p:cNvPicPr>
          <p:nvPr/>
        </p:nvPicPr>
        <p:blipFill rotWithShape="1">
          <a:blip r:embed="rId5"/>
          <a:srcRect l="6107" t="37987" r="50782" b="7069"/>
          <a:stretch/>
        </p:blipFill>
        <p:spPr bwMode="auto">
          <a:xfrm>
            <a:off x="5348177" y="4438415"/>
            <a:ext cx="3142484" cy="2252556"/>
          </a:xfrm>
          <a:prstGeom prst="rect">
            <a:avLst/>
          </a:prstGeom>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4D12A8BA-6520-24E0-04F1-77817F470D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6442" y="148191"/>
            <a:ext cx="3860801" cy="2573867"/>
          </a:xfrm>
          <a:prstGeom prst="rect">
            <a:avLst/>
          </a:prstGeom>
        </p:spPr>
      </p:pic>
      <p:pic>
        <p:nvPicPr>
          <p:cNvPr id="7" name="Afbeelding 6">
            <a:extLst>
              <a:ext uri="{FF2B5EF4-FFF2-40B4-BE49-F238E27FC236}">
                <a16:creationId xmlns:a16="http://schemas.microsoft.com/office/drawing/2014/main" id="{D7D87926-D71E-86D9-B7E3-41E92021634E}"/>
              </a:ext>
            </a:extLst>
          </p:cNvPr>
          <p:cNvPicPr>
            <a:picLocks noChangeAspect="1"/>
          </p:cNvPicPr>
          <p:nvPr/>
        </p:nvPicPr>
        <p:blipFill rotWithShape="1">
          <a:blip r:embed="rId7"/>
          <a:srcRect l="5985" t="17365" r="51270" b="7058"/>
          <a:stretch/>
        </p:blipFill>
        <p:spPr bwMode="auto">
          <a:xfrm>
            <a:off x="7748920" y="2825011"/>
            <a:ext cx="2461260" cy="2447290"/>
          </a:xfrm>
          <a:prstGeom prst="rect">
            <a:avLst/>
          </a:prstGeom>
          <a:ln>
            <a:noFill/>
          </a:ln>
          <a:extLst>
            <a:ext uri="{53640926-AAD7-44D8-BBD7-CCE9431645EC}">
              <a14:shadowObscured xmlns:a14="http://schemas.microsoft.com/office/drawing/2010/main"/>
            </a:ext>
          </a:extLst>
        </p:spPr>
      </p:pic>
      <p:pic>
        <p:nvPicPr>
          <p:cNvPr id="10" name="Afbeelding 9">
            <a:extLst>
              <a:ext uri="{FF2B5EF4-FFF2-40B4-BE49-F238E27FC236}">
                <a16:creationId xmlns:a16="http://schemas.microsoft.com/office/drawing/2014/main" id="{DD6F778E-C27C-D668-76DB-43C65F4BD9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1310" y="4419577"/>
            <a:ext cx="3142485" cy="2290232"/>
          </a:xfrm>
          <a:prstGeom prst="rect">
            <a:avLst/>
          </a:prstGeom>
        </p:spPr>
      </p:pic>
    </p:spTree>
    <p:extLst>
      <p:ext uri="{BB962C8B-B14F-4D97-AF65-F5344CB8AC3E}">
        <p14:creationId xmlns:p14="http://schemas.microsoft.com/office/powerpoint/2010/main" val="180359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D5564DF-77BD-25ED-A384-D7AED20F9C46}"/>
              </a:ext>
            </a:extLst>
          </p:cNvPr>
          <p:cNvPicPr>
            <a:picLocks noChangeAspect="1"/>
          </p:cNvPicPr>
          <p:nvPr/>
        </p:nvPicPr>
        <p:blipFill rotWithShape="1">
          <a:blip r:embed="rId3"/>
          <a:srcRect l="19290" t="15873" r="20635" b="6133"/>
          <a:stretch/>
        </p:blipFill>
        <p:spPr bwMode="auto">
          <a:xfrm>
            <a:off x="-237624" y="133315"/>
            <a:ext cx="6574924" cy="4194837"/>
          </a:xfrm>
          <a:prstGeom prst="rect">
            <a:avLst/>
          </a:prstGeom>
          <a:ln>
            <a:noFill/>
          </a:ln>
          <a:extLst>
            <a:ext uri="{53640926-AAD7-44D8-BBD7-CCE9431645EC}">
              <a14:shadowObscured xmlns:a14="http://schemas.microsoft.com/office/drawing/2010/main"/>
            </a:ext>
          </a:extLst>
        </p:spPr>
      </p:pic>
      <p:pic>
        <p:nvPicPr>
          <p:cNvPr id="3" name="Afbeelding 2" descr="Afbeelding met tekst, persoon, schermafbeelding, scherm&#10;&#10;Automatisch gegenereerde beschrijving">
            <a:extLst>
              <a:ext uri="{FF2B5EF4-FFF2-40B4-BE49-F238E27FC236}">
                <a16:creationId xmlns:a16="http://schemas.microsoft.com/office/drawing/2014/main" id="{3626F18F-45CB-B3F0-E6CE-5B12A30A5AC7}"/>
              </a:ext>
            </a:extLst>
          </p:cNvPr>
          <p:cNvPicPr>
            <a:picLocks noChangeAspect="1"/>
          </p:cNvPicPr>
          <p:nvPr/>
        </p:nvPicPr>
        <p:blipFill rotWithShape="1">
          <a:blip r:embed="rId4"/>
          <a:srcRect l="18959" t="15481" r="19643" b="5938"/>
          <a:stretch/>
        </p:blipFill>
        <p:spPr bwMode="auto">
          <a:xfrm>
            <a:off x="8795297" y="4396241"/>
            <a:ext cx="3505200" cy="2523807"/>
          </a:xfrm>
          <a:prstGeom prst="rect">
            <a:avLst/>
          </a:prstGeom>
          <a:ln>
            <a:noFill/>
          </a:ln>
          <a:extLst>
            <a:ext uri="{53640926-AAD7-44D8-BBD7-CCE9431645EC}">
              <a14:shadowObscured xmlns:a14="http://schemas.microsoft.com/office/drawing/2010/main"/>
            </a:ext>
          </a:extLst>
        </p:spPr>
      </p:pic>
      <p:pic>
        <p:nvPicPr>
          <p:cNvPr id="5" name="Afbeelding 4">
            <a:extLst>
              <a:ext uri="{FF2B5EF4-FFF2-40B4-BE49-F238E27FC236}">
                <a16:creationId xmlns:a16="http://schemas.microsoft.com/office/drawing/2014/main" id="{1B3D2443-A8F3-51CF-B69F-C7C6F59921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9696" y="4362450"/>
            <a:ext cx="3843760" cy="2557598"/>
          </a:xfrm>
          <a:prstGeom prst="rect">
            <a:avLst/>
          </a:prstGeom>
        </p:spPr>
      </p:pic>
      <p:pic>
        <p:nvPicPr>
          <p:cNvPr id="6" name="Afbeelding 5">
            <a:extLst>
              <a:ext uri="{FF2B5EF4-FFF2-40B4-BE49-F238E27FC236}">
                <a16:creationId xmlns:a16="http://schemas.microsoft.com/office/drawing/2014/main" id="{7766071C-BB29-A279-210E-E112B51083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500" y="589481"/>
            <a:ext cx="4879608" cy="3659706"/>
          </a:xfrm>
          <a:prstGeom prst="rect">
            <a:avLst/>
          </a:prstGeom>
        </p:spPr>
      </p:pic>
      <p:pic>
        <p:nvPicPr>
          <p:cNvPr id="7" name="Picture 2" descr="http://farm7.staticflickr.com/6042/5911775819_751f14d115.jpg">
            <a:extLst>
              <a:ext uri="{FF2B5EF4-FFF2-40B4-BE49-F238E27FC236}">
                <a16:creationId xmlns:a16="http://schemas.microsoft.com/office/drawing/2014/main" id="{3BD437C8-09D7-143F-5650-9D0107B27D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910" y="4128993"/>
            <a:ext cx="3685586" cy="245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044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txBox="1"/>
          <p:nvPr/>
        </p:nvSpPr>
        <p:spPr>
          <a:xfrm>
            <a:off x="614717" y="220799"/>
            <a:ext cx="4799764" cy="2938497"/>
          </a:xfrm>
          <a:prstGeom prst="rect">
            <a:avLst/>
          </a:prstGeom>
          <a:solidFill>
            <a:srgbClr val="FF0000"/>
          </a:solidFill>
        </p:spPr>
        <p:txBody>
          <a:bodyPr vert="horz" wrap="square" lIns="0" tIns="45720" rIns="0" bIns="0" rtlCol="0">
            <a:spAutoFit/>
          </a:bodyPr>
          <a:lstStyle/>
          <a:p>
            <a:pPr marL="12700" marR="5080" indent="-1270" algn="ctr">
              <a:lnSpc>
                <a:spcPct val="91700"/>
              </a:lnSpc>
              <a:spcBef>
                <a:spcPts val="300"/>
              </a:spcBef>
            </a:pPr>
            <a:r>
              <a:rPr lang="nl-BE" sz="2400" b="1" spc="-15" dirty="0">
                <a:solidFill>
                  <a:schemeClr val="bg1"/>
                </a:solidFill>
                <a:cs typeface="Calibri"/>
              </a:rPr>
              <a:t>BA COMMUNICATION</a:t>
            </a:r>
          </a:p>
          <a:p>
            <a:pPr marL="12700" marR="5080" indent="-1270" algn="ctr">
              <a:lnSpc>
                <a:spcPct val="91700"/>
              </a:lnSpc>
              <a:spcBef>
                <a:spcPts val="300"/>
              </a:spcBef>
            </a:pPr>
            <a:endParaRPr lang="nl-BE" sz="2400" b="1" spc="-15" dirty="0">
              <a:solidFill>
                <a:schemeClr val="bg1"/>
              </a:solidFill>
              <a:cs typeface="Calibri"/>
            </a:endParaRPr>
          </a:p>
          <a:p>
            <a:pPr marL="12700" marR="5080" indent="-1270" algn="ctr">
              <a:lnSpc>
                <a:spcPct val="91700"/>
              </a:lnSpc>
              <a:spcBef>
                <a:spcPts val="300"/>
              </a:spcBef>
            </a:pPr>
            <a:r>
              <a:rPr lang="nl-BE" sz="2800" b="1" spc="-15" dirty="0" err="1">
                <a:solidFill>
                  <a:schemeClr val="bg1"/>
                </a:solidFill>
                <a:cs typeface="Calibri"/>
              </a:rPr>
              <a:t>multidisciplinary</a:t>
            </a:r>
            <a:r>
              <a:rPr lang="nl-BE" sz="2800" b="1" spc="-15" dirty="0">
                <a:solidFill>
                  <a:schemeClr val="bg1"/>
                </a:solidFill>
                <a:cs typeface="Calibri"/>
              </a:rPr>
              <a:t> modules </a:t>
            </a:r>
          </a:p>
          <a:p>
            <a:pPr marL="12700" marR="5080" indent="-1270" algn="ctr">
              <a:lnSpc>
                <a:spcPct val="91700"/>
              </a:lnSpc>
              <a:spcBef>
                <a:spcPts val="300"/>
              </a:spcBef>
            </a:pPr>
            <a:r>
              <a:rPr lang="nl-BE" sz="2800" b="1" dirty="0">
                <a:solidFill>
                  <a:schemeClr val="bg1"/>
                </a:solidFill>
                <a:cs typeface="Calibri"/>
              </a:rPr>
              <a:t>&amp;  </a:t>
            </a:r>
          </a:p>
          <a:p>
            <a:pPr marL="12700" marR="5080" indent="-1270" algn="ctr">
              <a:lnSpc>
                <a:spcPct val="91700"/>
              </a:lnSpc>
              <a:spcBef>
                <a:spcPts val="300"/>
              </a:spcBef>
            </a:pPr>
            <a:r>
              <a:rPr lang="nl-BE" sz="2800" b="1" spc="-5" dirty="0">
                <a:solidFill>
                  <a:schemeClr val="bg1"/>
                </a:solidFill>
                <a:cs typeface="Calibri"/>
              </a:rPr>
              <a:t>more </a:t>
            </a:r>
            <a:r>
              <a:rPr lang="nl-BE" sz="2800" b="1" spc="-5" dirty="0" err="1">
                <a:solidFill>
                  <a:schemeClr val="bg1"/>
                </a:solidFill>
                <a:cs typeface="Calibri"/>
              </a:rPr>
              <a:t>individualized</a:t>
            </a:r>
            <a:r>
              <a:rPr lang="nl-BE" sz="2800" b="1" dirty="0">
                <a:solidFill>
                  <a:schemeClr val="bg1"/>
                </a:solidFill>
                <a:cs typeface="Calibri"/>
              </a:rPr>
              <a:t>  </a:t>
            </a:r>
            <a:r>
              <a:rPr lang="nl-BE" sz="2800" b="1" spc="-5" dirty="0" err="1">
                <a:solidFill>
                  <a:schemeClr val="bg1"/>
                </a:solidFill>
                <a:cs typeface="Calibri"/>
              </a:rPr>
              <a:t>education</a:t>
            </a:r>
            <a:endParaRPr lang="nl-BE" sz="2800" b="1" spc="-5" dirty="0">
              <a:solidFill>
                <a:schemeClr val="bg1"/>
              </a:solidFill>
              <a:cs typeface="Calibri"/>
            </a:endParaRPr>
          </a:p>
          <a:p>
            <a:pPr marL="12700" marR="5080" indent="-1270" algn="ctr">
              <a:lnSpc>
                <a:spcPct val="91700"/>
              </a:lnSpc>
              <a:spcBef>
                <a:spcPts val="300"/>
              </a:spcBef>
            </a:pPr>
            <a:r>
              <a:rPr lang="nl-BE" sz="2800" b="1" spc="-5" dirty="0">
                <a:solidFill>
                  <a:schemeClr val="bg1"/>
                </a:solidFill>
                <a:cs typeface="Calibri"/>
              </a:rPr>
              <a:t>&amp; </a:t>
            </a:r>
          </a:p>
          <a:p>
            <a:pPr marL="12700" marR="5080" indent="-1270" algn="ctr">
              <a:lnSpc>
                <a:spcPct val="91700"/>
              </a:lnSpc>
              <a:spcBef>
                <a:spcPts val="300"/>
              </a:spcBef>
            </a:pPr>
            <a:r>
              <a:rPr lang="nl-BE" sz="2800" b="1" spc="-5" dirty="0" err="1">
                <a:solidFill>
                  <a:schemeClr val="bg1"/>
                </a:solidFill>
                <a:cs typeface="Calibri"/>
              </a:rPr>
              <a:t>blended</a:t>
            </a:r>
            <a:endParaRPr lang="nl-BE" sz="2800" dirty="0">
              <a:solidFill>
                <a:schemeClr val="bg1"/>
              </a:solidFill>
              <a:cs typeface="Calibri"/>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5055" y="220799"/>
            <a:ext cx="5506945" cy="6092671"/>
          </a:xfrm>
          <a:prstGeom prst="rect">
            <a:avLst/>
          </a:prstGeom>
        </p:spPr>
      </p:pic>
      <p:sp>
        <p:nvSpPr>
          <p:cNvPr id="11" name="Tekstvak 10">
            <a:extLst>
              <a:ext uri="{FF2B5EF4-FFF2-40B4-BE49-F238E27FC236}">
                <a16:creationId xmlns:a16="http://schemas.microsoft.com/office/drawing/2014/main" id="{617D49E1-E6D1-0792-4209-EE24BF52E26C}"/>
              </a:ext>
            </a:extLst>
          </p:cNvPr>
          <p:cNvSpPr txBox="1"/>
          <p:nvPr/>
        </p:nvSpPr>
        <p:spPr>
          <a:xfrm>
            <a:off x="832210" y="3321171"/>
            <a:ext cx="5506945" cy="3323987"/>
          </a:xfrm>
          <a:prstGeom prst="rect">
            <a:avLst/>
          </a:prstGeom>
          <a:noFill/>
        </p:spPr>
        <p:txBody>
          <a:bodyPr wrap="square">
            <a:spAutoFit/>
          </a:bodyPr>
          <a:lstStyle/>
          <a:p>
            <a:pPr marL="298450" marR="5080" indent="-285750" algn="just">
              <a:lnSpc>
                <a:spcPct val="150000"/>
              </a:lnSpc>
              <a:spcBef>
                <a:spcPts val="95"/>
              </a:spcBef>
              <a:buFont typeface="Arial" panose="020B0604020202020204" pitchFamily="34" charset="0"/>
              <a:buChar char="•"/>
            </a:pPr>
            <a:r>
              <a:rPr lang="nl-NL" sz="2800" b="1" spc="-5" dirty="0">
                <a:solidFill>
                  <a:srgbClr val="FF0000"/>
                </a:solidFill>
                <a:cs typeface="Arial"/>
              </a:rPr>
              <a:t>Coaching approach</a:t>
            </a:r>
            <a:endParaRPr lang="nl-NL" sz="2800" dirty="0">
              <a:solidFill>
                <a:srgbClr val="FF0000"/>
              </a:solidFill>
              <a:cs typeface="Arial"/>
            </a:endParaRPr>
          </a:p>
          <a:p>
            <a:pPr>
              <a:lnSpc>
                <a:spcPct val="100000"/>
              </a:lnSpc>
              <a:spcBef>
                <a:spcPts val="30"/>
              </a:spcBef>
              <a:buClr>
                <a:srgbClr val="FF0000"/>
              </a:buClr>
              <a:buFont typeface="Arial"/>
              <a:buChar char="•"/>
            </a:pPr>
            <a:endParaRPr lang="nl-NL" sz="2800" dirty="0">
              <a:solidFill>
                <a:srgbClr val="FF0000"/>
              </a:solidFill>
              <a:cs typeface="Times New Roman"/>
            </a:endParaRPr>
          </a:p>
          <a:p>
            <a:pPr marL="299085" indent="-286385">
              <a:lnSpc>
                <a:spcPct val="100000"/>
              </a:lnSpc>
              <a:buFont typeface="Arial"/>
              <a:buChar char="•"/>
              <a:tabLst>
                <a:tab pos="299085" algn="l"/>
                <a:tab pos="299720" algn="l"/>
              </a:tabLst>
            </a:pPr>
            <a:r>
              <a:rPr lang="nl-NL" sz="2800" b="1" spc="-5" dirty="0" err="1">
                <a:solidFill>
                  <a:srgbClr val="FF0000"/>
                </a:solidFill>
                <a:cs typeface="Arial"/>
              </a:rPr>
              <a:t>Self</a:t>
            </a:r>
            <a:r>
              <a:rPr lang="nl-NL" sz="2800" b="1" spc="-5" dirty="0">
                <a:solidFill>
                  <a:srgbClr val="FF0000"/>
                </a:solidFill>
                <a:cs typeface="Arial"/>
              </a:rPr>
              <a:t> management</a:t>
            </a:r>
            <a:endParaRPr lang="nl-NL" sz="2800" dirty="0">
              <a:solidFill>
                <a:srgbClr val="FF0000"/>
              </a:solidFill>
              <a:cs typeface="Arial"/>
            </a:endParaRPr>
          </a:p>
          <a:p>
            <a:pPr>
              <a:lnSpc>
                <a:spcPct val="100000"/>
              </a:lnSpc>
              <a:spcBef>
                <a:spcPts val="35"/>
              </a:spcBef>
              <a:buClr>
                <a:srgbClr val="FF0000"/>
              </a:buClr>
              <a:buFont typeface="Arial"/>
              <a:buChar char="•"/>
            </a:pPr>
            <a:endParaRPr lang="nl-NL" sz="2800" dirty="0">
              <a:solidFill>
                <a:srgbClr val="FF0000"/>
              </a:solidFill>
              <a:cs typeface="Times New Roman"/>
            </a:endParaRPr>
          </a:p>
          <a:p>
            <a:pPr marL="299085" indent="-286385">
              <a:lnSpc>
                <a:spcPct val="100000"/>
              </a:lnSpc>
              <a:buFont typeface="Arial"/>
              <a:buChar char="•"/>
              <a:tabLst>
                <a:tab pos="299085" algn="l"/>
                <a:tab pos="299720" algn="l"/>
              </a:tabLst>
            </a:pPr>
            <a:r>
              <a:rPr lang="nl-NL" sz="2800" b="1" dirty="0" err="1">
                <a:solidFill>
                  <a:srgbClr val="FF0000"/>
                </a:solidFill>
                <a:cs typeface="Arial"/>
              </a:rPr>
              <a:t>Blended</a:t>
            </a:r>
            <a:r>
              <a:rPr lang="nl-NL" sz="2800" b="1" dirty="0">
                <a:solidFill>
                  <a:srgbClr val="FF0000"/>
                </a:solidFill>
                <a:cs typeface="Arial"/>
              </a:rPr>
              <a:t> </a:t>
            </a:r>
            <a:r>
              <a:rPr lang="nl-NL" sz="2800" b="1" spc="-5" dirty="0">
                <a:solidFill>
                  <a:srgbClr val="FF0000"/>
                </a:solidFill>
                <a:cs typeface="Arial"/>
              </a:rPr>
              <a:t>Learning</a:t>
            </a:r>
            <a:endParaRPr lang="nl-NL" sz="2800" dirty="0">
              <a:solidFill>
                <a:srgbClr val="FF0000"/>
              </a:solidFill>
              <a:cs typeface="Arial"/>
            </a:endParaRPr>
          </a:p>
          <a:p>
            <a:pPr>
              <a:lnSpc>
                <a:spcPct val="100000"/>
              </a:lnSpc>
              <a:spcBef>
                <a:spcPts val="35"/>
              </a:spcBef>
              <a:buClr>
                <a:srgbClr val="FF0000"/>
              </a:buClr>
              <a:buFont typeface="Arial"/>
              <a:buChar char="•"/>
            </a:pPr>
            <a:endParaRPr lang="nl-NL" sz="2800" dirty="0">
              <a:solidFill>
                <a:srgbClr val="FF0000"/>
              </a:solidFill>
              <a:cs typeface="Times New Roman"/>
            </a:endParaRPr>
          </a:p>
          <a:p>
            <a:pPr marL="299085" indent="-286385">
              <a:lnSpc>
                <a:spcPct val="100000"/>
              </a:lnSpc>
              <a:buFont typeface="Arial"/>
              <a:buChar char="•"/>
              <a:tabLst>
                <a:tab pos="299085" algn="l"/>
                <a:tab pos="299720" algn="l"/>
              </a:tabLst>
            </a:pPr>
            <a:r>
              <a:rPr lang="nl-NL" sz="2800" b="1" spc="-20" dirty="0">
                <a:solidFill>
                  <a:srgbClr val="FF0000"/>
                </a:solidFill>
                <a:cs typeface="Arial"/>
              </a:rPr>
              <a:t>Room </a:t>
            </a:r>
            <a:r>
              <a:rPr lang="nl-NL" sz="2800" b="1" spc="-20" dirty="0" err="1">
                <a:solidFill>
                  <a:srgbClr val="FF0000"/>
                </a:solidFill>
                <a:cs typeface="Arial"/>
              </a:rPr>
              <a:t>for</a:t>
            </a:r>
            <a:r>
              <a:rPr lang="nl-NL" sz="2800" b="1" spc="-20" dirty="0">
                <a:solidFill>
                  <a:srgbClr val="FF0000"/>
                </a:solidFill>
                <a:cs typeface="Arial"/>
              </a:rPr>
              <a:t> </a:t>
            </a:r>
            <a:r>
              <a:rPr lang="nl-NL" sz="2800" b="1" dirty="0">
                <a:solidFill>
                  <a:srgbClr val="FF0000"/>
                </a:solidFill>
                <a:cs typeface="Arial"/>
              </a:rPr>
              <a:t>empowerment</a:t>
            </a:r>
            <a:endParaRPr lang="nl-NL" sz="1800" dirty="0">
              <a:solidFill>
                <a:srgbClr val="FF0000"/>
              </a:solidFill>
              <a:cs typeface="Arial"/>
            </a:endParaRPr>
          </a:p>
        </p:txBody>
      </p:sp>
    </p:spTree>
    <p:extLst>
      <p:ext uri="{BB962C8B-B14F-4D97-AF65-F5344CB8AC3E}">
        <p14:creationId xmlns:p14="http://schemas.microsoft.com/office/powerpoint/2010/main" val="243398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7287" y="0"/>
            <a:ext cx="11545677" cy="634082"/>
          </a:xfrm>
          <a:solidFill>
            <a:srgbClr val="FF0000"/>
          </a:solidFill>
        </p:spPr>
        <p:txBody>
          <a:bodyPr>
            <a:noAutofit/>
          </a:bodyPr>
          <a:lstStyle/>
          <a:p>
            <a:r>
              <a:rPr lang="nl-BE" sz="3200" dirty="0" err="1">
                <a:solidFill>
                  <a:schemeClr val="bg1"/>
                </a:solidFill>
              </a:rPr>
              <a:t>Programme</a:t>
            </a:r>
            <a:r>
              <a:rPr lang="nl-BE" sz="3200" dirty="0">
                <a:solidFill>
                  <a:schemeClr val="bg1"/>
                </a:solidFill>
              </a:rPr>
              <a:t> exchange students in Communication = </a:t>
            </a:r>
            <a:r>
              <a:rPr lang="nl-BE" sz="3200" dirty="0" err="1">
                <a:solidFill>
                  <a:schemeClr val="bg1"/>
                </a:solidFill>
              </a:rPr>
              <a:t>fall</a:t>
            </a:r>
            <a:r>
              <a:rPr lang="nl-BE" sz="3200" dirty="0">
                <a:solidFill>
                  <a:schemeClr val="bg1"/>
                </a:solidFill>
              </a:rPr>
              <a:t> semester</a:t>
            </a:r>
          </a:p>
        </p:txBody>
      </p:sp>
      <p:sp>
        <p:nvSpPr>
          <p:cNvPr id="3" name="Tijdelijke aanduiding voor inhoud 2"/>
          <p:cNvSpPr>
            <a:spLocks noGrp="1"/>
          </p:cNvSpPr>
          <p:nvPr>
            <p:ph idx="1"/>
          </p:nvPr>
        </p:nvSpPr>
        <p:spPr>
          <a:xfrm>
            <a:off x="264405" y="634082"/>
            <a:ext cx="11545677" cy="6223918"/>
          </a:xfrm>
        </p:spPr>
        <p:txBody>
          <a:bodyPr>
            <a:normAutofit fontScale="85000" lnSpcReduction="20000"/>
          </a:bodyPr>
          <a:lstStyle/>
          <a:p>
            <a:pPr marL="0" indent="0">
              <a:buNone/>
            </a:pPr>
            <a:endParaRPr lang="nl-BE" b="1" dirty="0"/>
          </a:p>
          <a:p>
            <a:pPr marL="0" indent="0">
              <a:buNone/>
            </a:pPr>
            <a:r>
              <a:rPr lang="nl-BE" b="1" dirty="0" err="1"/>
              <a:t>multidisciplinary</a:t>
            </a:r>
            <a:r>
              <a:rPr lang="nl-BE" b="1" dirty="0"/>
              <a:t> modules</a:t>
            </a:r>
            <a:r>
              <a:rPr lang="nl-BE" dirty="0"/>
              <a:t>:</a:t>
            </a:r>
          </a:p>
          <a:p>
            <a:pPr marL="857250" lvl="1" indent="-457200">
              <a:buFont typeface="+mj-lt"/>
              <a:buAutoNum type="arabicPeriod"/>
            </a:pPr>
            <a:r>
              <a:rPr lang="nl-BE" sz="2800" dirty="0">
                <a:solidFill>
                  <a:srgbClr val="FF0000"/>
                </a:solidFill>
              </a:rPr>
              <a:t>Communication </a:t>
            </a:r>
            <a:r>
              <a:rPr lang="nl-BE" sz="2800" dirty="0" err="1">
                <a:solidFill>
                  <a:srgbClr val="FF0000"/>
                </a:solidFill>
              </a:rPr>
              <a:t>Tomorrow</a:t>
            </a:r>
            <a:r>
              <a:rPr lang="nl-BE" sz="2800" dirty="0">
                <a:solidFill>
                  <a:srgbClr val="FF0000"/>
                </a:solidFill>
              </a:rPr>
              <a:t> 			</a:t>
            </a:r>
            <a:r>
              <a:rPr lang="nl-BE" dirty="0">
                <a:solidFill>
                  <a:srgbClr val="FF0000"/>
                </a:solidFill>
              </a:rPr>
              <a:t>(6 ECTS) </a:t>
            </a:r>
            <a:r>
              <a:rPr lang="nl-BE" sz="2800" dirty="0">
                <a:solidFill>
                  <a:srgbClr val="FF0000"/>
                </a:solidFill>
              </a:rPr>
              <a:t>			</a:t>
            </a:r>
          </a:p>
          <a:p>
            <a:pPr marL="857250" lvl="1" indent="-457200">
              <a:buFont typeface="+mj-lt"/>
              <a:buAutoNum type="arabicPeriod"/>
            </a:pPr>
            <a:r>
              <a:rPr lang="nl-BE" sz="2800" dirty="0">
                <a:solidFill>
                  <a:srgbClr val="FF0000"/>
                </a:solidFill>
              </a:rPr>
              <a:t>Corporate Communications 			</a:t>
            </a:r>
            <a:r>
              <a:rPr lang="nl-BE" dirty="0">
                <a:solidFill>
                  <a:srgbClr val="FF0000"/>
                </a:solidFill>
              </a:rPr>
              <a:t>(6 ECTS) </a:t>
            </a:r>
            <a:r>
              <a:rPr lang="nl-BE" sz="2800" dirty="0">
                <a:solidFill>
                  <a:srgbClr val="FF0000"/>
                </a:solidFill>
              </a:rPr>
              <a:t>				</a:t>
            </a:r>
          </a:p>
          <a:p>
            <a:pPr marL="857250" lvl="1" indent="-457200">
              <a:buFont typeface="+mj-lt"/>
              <a:buAutoNum type="arabicPeriod"/>
            </a:pPr>
            <a:r>
              <a:rPr lang="nl-BE" sz="2800" b="1" dirty="0" err="1">
                <a:solidFill>
                  <a:srgbClr val="FF0000"/>
                </a:solidFill>
              </a:rPr>
              <a:t>Profess</a:t>
            </a:r>
            <a:r>
              <a:rPr lang="nl-BE" sz="2800" b="1" dirty="0">
                <a:solidFill>
                  <a:srgbClr val="FF0000"/>
                </a:solidFill>
              </a:rPr>
              <a:t>. project “</a:t>
            </a:r>
            <a:r>
              <a:rPr lang="nl-BE" sz="2800" b="1" dirty="0" err="1">
                <a:solidFill>
                  <a:srgbClr val="FF0000"/>
                </a:solidFill>
              </a:rPr>
              <a:t>the</a:t>
            </a:r>
            <a:r>
              <a:rPr lang="nl-BE" sz="2800" b="1" dirty="0">
                <a:solidFill>
                  <a:srgbClr val="FF0000"/>
                </a:solidFill>
              </a:rPr>
              <a:t> Bureau” (= </a:t>
            </a:r>
            <a:r>
              <a:rPr lang="nl-BE" sz="2800" b="1" dirty="0" err="1">
                <a:solidFill>
                  <a:srgbClr val="FF0000"/>
                </a:solidFill>
              </a:rPr>
              <a:t>the</a:t>
            </a:r>
            <a:r>
              <a:rPr lang="nl-BE" sz="2800" b="1" dirty="0">
                <a:solidFill>
                  <a:srgbClr val="FF0000"/>
                </a:solidFill>
              </a:rPr>
              <a:t> agency) </a:t>
            </a:r>
            <a:r>
              <a:rPr lang="nl-BE" dirty="0">
                <a:solidFill>
                  <a:srgbClr val="FF0000"/>
                </a:solidFill>
              </a:rPr>
              <a:t>(6 ECTS) 	</a:t>
            </a:r>
            <a:r>
              <a:rPr lang="nl-BE" sz="2000" i="1" dirty="0">
                <a:solidFill>
                  <a:srgbClr val="FF0000"/>
                </a:solidFill>
              </a:rPr>
              <a:t>	</a:t>
            </a:r>
            <a:endParaRPr lang="nl-BE" b="1" i="1" dirty="0">
              <a:solidFill>
                <a:srgbClr val="FF0000"/>
              </a:solidFill>
            </a:endParaRPr>
          </a:p>
          <a:p>
            <a:pPr marL="0" indent="0">
              <a:buNone/>
            </a:pPr>
            <a:endParaRPr lang="nl-BE" b="1" i="1" dirty="0"/>
          </a:p>
          <a:p>
            <a:pPr marL="0" indent="0">
              <a:buNone/>
            </a:pPr>
            <a:r>
              <a:rPr lang="nl-BE" b="1" i="1" dirty="0"/>
              <a:t>+ </a:t>
            </a:r>
            <a:r>
              <a:rPr lang="nl-BE" b="1" i="1" dirty="0" err="1"/>
              <a:t>languages</a:t>
            </a:r>
            <a:r>
              <a:rPr lang="nl-BE" b="1" i="1" dirty="0"/>
              <a:t> &amp; tools </a:t>
            </a:r>
            <a:r>
              <a:rPr lang="nl-BE" sz="1800" b="1" i="1" dirty="0">
                <a:solidFill>
                  <a:srgbClr val="0000FF"/>
                </a:solidFill>
              </a:rPr>
              <a:t>  </a:t>
            </a:r>
          </a:p>
          <a:p>
            <a:pPr marL="0" indent="0">
              <a:buNone/>
            </a:pPr>
            <a:r>
              <a:rPr lang="nl-BE" dirty="0">
                <a:solidFill>
                  <a:srgbClr val="FF0000"/>
                </a:solidFill>
              </a:rPr>
              <a:t>1. Professional English 				</a:t>
            </a:r>
            <a:r>
              <a:rPr lang="nl-BE" sz="2400" dirty="0">
                <a:solidFill>
                  <a:srgbClr val="FF0000"/>
                </a:solidFill>
              </a:rPr>
              <a:t>(3 ECTS)</a:t>
            </a:r>
            <a:r>
              <a:rPr lang="nl-BE" sz="2400" b="1" dirty="0">
                <a:solidFill>
                  <a:srgbClr val="FF0000"/>
                </a:solidFill>
              </a:rPr>
              <a:t> </a:t>
            </a:r>
            <a:r>
              <a:rPr lang="nl-BE" sz="2200" b="1" dirty="0">
                <a:solidFill>
                  <a:srgbClr val="FF0000"/>
                </a:solidFill>
              </a:rPr>
              <a:t>	</a:t>
            </a:r>
            <a:r>
              <a:rPr lang="nl-BE" sz="1800" b="1" dirty="0">
                <a:solidFill>
                  <a:srgbClr val="FF0000"/>
                </a:solidFill>
              </a:rPr>
              <a:t>			</a:t>
            </a:r>
            <a:endParaRPr lang="nl-BE" dirty="0">
              <a:solidFill>
                <a:srgbClr val="FF0000"/>
              </a:solidFill>
            </a:endParaRPr>
          </a:p>
          <a:p>
            <a:pPr marL="0" indent="0">
              <a:buNone/>
            </a:pPr>
            <a:r>
              <a:rPr lang="nl-BE" dirty="0">
                <a:solidFill>
                  <a:srgbClr val="FF0000"/>
                </a:solidFill>
              </a:rPr>
              <a:t>2. Digital </a:t>
            </a:r>
            <a:r>
              <a:rPr lang="nl-BE" dirty="0" err="1">
                <a:solidFill>
                  <a:srgbClr val="FF0000"/>
                </a:solidFill>
              </a:rPr>
              <a:t>crafts</a:t>
            </a:r>
            <a:r>
              <a:rPr lang="nl-BE" dirty="0">
                <a:solidFill>
                  <a:srgbClr val="FF0000"/>
                </a:solidFill>
              </a:rPr>
              <a:t> 					</a:t>
            </a:r>
            <a:r>
              <a:rPr lang="nl-BE" sz="2400" dirty="0">
                <a:solidFill>
                  <a:srgbClr val="FF0000"/>
                </a:solidFill>
              </a:rPr>
              <a:t>(3 ECTS) </a:t>
            </a:r>
            <a:r>
              <a:rPr lang="nl-BE" sz="1600" dirty="0">
                <a:solidFill>
                  <a:srgbClr val="0000FF"/>
                </a:solidFill>
              </a:rPr>
              <a:t>						</a:t>
            </a:r>
            <a:endParaRPr lang="nl-BE" sz="2000" i="1" dirty="0">
              <a:solidFill>
                <a:srgbClr val="00B050"/>
              </a:solidFill>
            </a:endParaRPr>
          </a:p>
          <a:p>
            <a:pPr marL="0" indent="0">
              <a:buNone/>
            </a:pPr>
            <a:endParaRPr lang="nl-BE" dirty="0"/>
          </a:p>
          <a:p>
            <a:pPr marL="0" indent="0">
              <a:buNone/>
            </a:pPr>
            <a:r>
              <a:rPr lang="nl-BE" b="1" dirty="0" err="1">
                <a:solidFill>
                  <a:schemeClr val="tx1"/>
                </a:solidFill>
              </a:rPr>
              <a:t>electives</a:t>
            </a:r>
            <a:r>
              <a:rPr lang="nl-BE" b="1" dirty="0">
                <a:solidFill>
                  <a:schemeClr val="tx1"/>
                </a:solidFill>
              </a:rPr>
              <a:t> 	</a:t>
            </a:r>
            <a:endParaRPr lang="nl-BE" sz="1800" b="1" dirty="0">
              <a:solidFill>
                <a:srgbClr val="00B050"/>
              </a:solidFill>
            </a:endParaRPr>
          </a:p>
          <a:p>
            <a:r>
              <a:rPr lang="nl-BE" sz="2600" dirty="0">
                <a:solidFill>
                  <a:srgbClr val="FF0000"/>
                </a:solidFill>
              </a:rPr>
              <a:t>Digital content 					</a:t>
            </a:r>
            <a:r>
              <a:rPr lang="nl-BE" sz="2400" dirty="0">
                <a:solidFill>
                  <a:srgbClr val="FF0000"/>
                </a:solidFill>
              </a:rPr>
              <a:t>(3 ECTS)</a:t>
            </a:r>
            <a:r>
              <a:rPr lang="nl-BE" sz="2600" dirty="0">
                <a:solidFill>
                  <a:srgbClr val="FF0000"/>
                </a:solidFill>
              </a:rPr>
              <a:t>				</a:t>
            </a:r>
            <a:endParaRPr lang="nl-BE" sz="2600" i="1" dirty="0">
              <a:solidFill>
                <a:srgbClr val="FF0000"/>
              </a:solidFill>
            </a:endParaRPr>
          </a:p>
          <a:p>
            <a:r>
              <a:rPr lang="nl-BE" sz="2600" dirty="0">
                <a:solidFill>
                  <a:srgbClr val="FF0000"/>
                </a:solidFill>
              </a:rPr>
              <a:t>Cultuur BXL culture	 				</a:t>
            </a:r>
            <a:r>
              <a:rPr lang="nl-BE" sz="2400" dirty="0">
                <a:solidFill>
                  <a:srgbClr val="FF0000"/>
                </a:solidFill>
              </a:rPr>
              <a:t>(3 ECTS)</a:t>
            </a:r>
            <a:r>
              <a:rPr lang="nl-BE" sz="2600" dirty="0">
                <a:solidFill>
                  <a:srgbClr val="FF0000"/>
                </a:solidFill>
              </a:rPr>
              <a:t>				</a:t>
            </a:r>
            <a:endParaRPr lang="nl-BE" sz="2600" i="1" dirty="0">
              <a:solidFill>
                <a:srgbClr val="FF0000"/>
              </a:solidFill>
            </a:endParaRPr>
          </a:p>
          <a:p>
            <a:r>
              <a:rPr lang="nl-BE" sz="2600" dirty="0">
                <a:solidFill>
                  <a:srgbClr val="FF0000"/>
                </a:solidFill>
              </a:rPr>
              <a:t>Communication case 					</a:t>
            </a:r>
            <a:r>
              <a:rPr lang="nl-BE" sz="2400" dirty="0">
                <a:solidFill>
                  <a:srgbClr val="FF0000"/>
                </a:solidFill>
              </a:rPr>
              <a:t>(3 ECTS) </a:t>
            </a:r>
            <a:r>
              <a:rPr lang="nl-BE" sz="2600" dirty="0">
                <a:solidFill>
                  <a:srgbClr val="FF0000"/>
                </a:solidFill>
              </a:rPr>
              <a:t>	</a:t>
            </a:r>
            <a:endParaRPr lang="nl-BE" sz="2600" i="1" dirty="0">
              <a:solidFill>
                <a:srgbClr val="FF0000"/>
              </a:solidFill>
            </a:endParaRPr>
          </a:p>
          <a:p>
            <a:r>
              <a:rPr lang="nl-BE" sz="2600" dirty="0">
                <a:solidFill>
                  <a:srgbClr val="FF0000"/>
                </a:solidFill>
              </a:rPr>
              <a:t>Presentation Skills 					</a:t>
            </a:r>
            <a:r>
              <a:rPr lang="nl-BE" sz="2400" dirty="0">
                <a:solidFill>
                  <a:srgbClr val="FF0000"/>
                </a:solidFill>
              </a:rPr>
              <a:t>(3 ECTS) </a:t>
            </a:r>
            <a:r>
              <a:rPr lang="nl-BE" sz="2600" dirty="0">
                <a:solidFill>
                  <a:srgbClr val="FF0000"/>
                </a:solidFill>
              </a:rPr>
              <a:t>		</a:t>
            </a:r>
            <a:r>
              <a:rPr lang="nl-BE" sz="2600" dirty="0">
                <a:solidFill>
                  <a:srgbClr val="0000FF"/>
                </a:solidFill>
              </a:rPr>
              <a:t>			</a:t>
            </a:r>
            <a:endParaRPr lang="nl-BE" sz="2600" i="1" dirty="0">
              <a:solidFill>
                <a:srgbClr val="00B050"/>
              </a:solidFill>
            </a:endParaRPr>
          </a:p>
          <a:p>
            <a:pPr marL="0" indent="0">
              <a:buNone/>
            </a:pPr>
            <a:r>
              <a:rPr lang="nl-BE" sz="2600" dirty="0">
                <a:solidFill>
                  <a:srgbClr val="FF0000"/>
                </a:solidFill>
                <a:sym typeface="Wingdings" panose="05000000000000000000" pitchFamily="2" charset="2"/>
              </a:rPr>
              <a:t></a:t>
            </a:r>
            <a:r>
              <a:rPr lang="nl-BE" sz="2600" dirty="0">
                <a:solidFill>
                  <a:srgbClr val="FF0000"/>
                </a:solidFill>
              </a:rPr>
              <a:t> </a:t>
            </a:r>
            <a:r>
              <a:rPr lang="nl-BE" sz="2600" i="1" dirty="0">
                <a:solidFill>
                  <a:srgbClr val="FF0000"/>
                </a:solidFill>
              </a:rPr>
              <a:t>mixed classroom in 3CM!</a:t>
            </a:r>
            <a:endParaRPr lang="nl-BE" sz="2600" dirty="0">
              <a:solidFill>
                <a:srgbClr val="FF0000"/>
              </a:solidFill>
            </a:endParaRPr>
          </a:p>
        </p:txBody>
      </p:sp>
    </p:spTree>
    <p:extLst>
      <p:ext uri="{BB962C8B-B14F-4D97-AF65-F5344CB8AC3E}">
        <p14:creationId xmlns:p14="http://schemas.microsoft.com/office/powerpoint/2010/main" val="724078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4" y="0"/>
            <a:ext cx="7132319" cy="5264221"/>
          </a:xfrm>
          <a:prstGeom prst="rect">
            <a:avLst/>
          </a:prstGeom>
        </p:spPr>
      </p:pic>
      <p:sp>
        <p:nvSpPr>
          <p:cNvPr id="2" name="Rechthoek: afgeronde hoeken 1">
            <a:extLst>
              <a:ext uri="{FF2B5EF4-FFF2-40B4-BE49-F238E27FC236}">
                <a16:creationId xmlns:a16="http://schemas.microsoft.com/office/drawing/2014/main" id="{2AD22DD9-C471-EE1D-8D36-8AA06E96AD8A}"/>
              </a:ext>
            </a:extLst>
          </p:cNvPr>
          <p:cNvSpPr/>
          <p:nvPr/>
        </p:nvSpPr>
        <p:spPr>
          <a:xfrm>
            <a:off x="7403976" y="5758004"/>
            <a:ext cx="445815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dirty="0"/>
              <a:t>Ellen Thielemans</a:t>
            </a:r>
          </a:p>
          <a:p>
            <a:pPr algn="ctr"/>
            <a:r>
              <a:rPr lang="nl-BE" sz="2800" dirty="0"/>
              <a:t>ellen.thielemans@ehb.be</a:t>
            </a:r>
            <a:endParaRPr lang="nl-BE" dirty="0"/>
          </a:p>
        </p:txBody>
      </p:sp>
      <p:pic>
        <p:nvPicPr>
          <p:cNvPr id="5" name="Afbeelding 4">
            <a:extLst>
              <a:ext uri="{FF2B5EF4-FFF2-40B4-BE49-F238E27FC236}">
                <a16:creationId xmlns:a16="http://schemas.microsoft.com/office/drawing/2014/main" id="{BBC619CD-55E6-EADC-FEA3-B0443D3D30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976" y="2567897"/>
            <a:ext cx="4788024" cy="3192016"/>
          </a:xfrm>
          <a:prstGeom prst="rect">
            <a:avLst/>
          </a:prstGeom>
        </p:spPr>
      </p:pic>
      <p:graphicFrame>
        <p:nvGraphicFramePr>
          <p:cNvPr id="4" name="Tabel 5">
            <a:extLst>
              <a:ext uri="{FF2B5EF4-FFF2-40B4-BE49-F238E27FC236}">
                <a16:creationId xmlns:a16="http://schemas.microsoft.com/office/drawing/2014/main" id="{C25788E0-4347-BACF-3223-E5184BF1A4D2}"/>
              </a:ext>
            </a:extLst>
          </p:cNvPr>
          <p:cNvGraphicFramePr>
            <a:graphicFrameLocks noGrp="1"/>
          </p:cNvGraphicFramePr>
          <p:nvPr/>
        </p:nvGraphicFramePr>
        <p:xfrm>
          <a:off x="5210995" y="1076286"/>
          <a:ext cx="6927048" cy="579120"/>
        </p:xfrm>
        <a:graphic>
          <a:graphicData uri="http://schemas.openxmlformats.org/drawingml/2006/table">
            <a:tbl>
              <a:tblPr firstRow="1" bandRow="1">
                <a:tableStyleId>{5C22544A-7EE6-4342-B048-85BDC9FD1C3A}</a:tableStyleId>
              </a:tblPr>
              <a:tblGrid>
                <a:gridCol w="6927048">
                  <a:extLst>
                    <a:ext uri="{9D8B030D-6E8A-4147-A177-3AD203B41FA5}">
                      <a16:colId xmlns:a16="http://schemas.microsoft.com/office/drawing/2014/main" val="1680097736"/>
                    </a:ext>
                  </a:extLst>
                </a:gridCol>
              </a:tblGrid>
              <a:tr h="370840">
                <a:tc>
                  <a:txBody>
                    <a:bodyPr/>
                    <a:lstStyle/>
                    <a:p>
                      <a:r>
                        <a:rPr lang="nl-NL" sz="3200" dirty="0" err="1">
                          <a:solidFill>
                            <a:srgbClr val="FF0000"/>
                          </a:solidFill>
                        </a:rPr>
                        <a:t>Looking</a:t>
                      </a:r>
                      <a:r>
                        <a:rPr lang="nl-NL" sz="3200" dirty="0">
                          <a:solidFill>
                            <a:srgbClr val="FF0000"/>
                          </a:solidFill>
                        </a:rPr>
                        <a:t> </a:t>
                      </a:r>
                      <a:r>
                        <a:rPr lang="nl-NL" sz="3200" dirty="0" err="1">
                          <a:solidFill>
                            <a:srgbClr val="FF0000"/>
                          </a:solidFill>
                        </a:rPr>
                        <a:t>for</a:t>
                      </a:r>
                      <a:r>
                        <a:rPr lang="nl-NL" sz="3200" dirty="0">
                          <a:solidFill>
                            <a:srgbClr val="FF0000"/>
                          </a:solidFill>
                        </a:rPr>
                        <a:t> exchange </a:t>
                      </a:r>
                      <a:r>
                        <a:rPr lang="nl-NL" sz="3200" dirty="0" err="1">
                          <a:solidFill>
                            <a:srgbClr val="FF0000"/>
                          </a:solidFill>
                        </a:rPr>
                        <a:t>opportunities</a:t>
                      </a:r>
                      <a:r>
                        <a:rPr lang="nl-NL" sz="3200" dirty="0">
                          <a:solidFill>
                            <a:srgbClr val="FF0000"/>
                          </a:solidFill>
                        </a:rPr>
                        <a:t>?</a:t>
                      </a:r>
                      <a:endParaRPr lang="nl-BE" sz="3200" dirty="0">
                        <a:solidFill>
                          <a:srgbClr val="FF0000"/>
                        </a:solidFill>
                      </a:endParaRPr>
                    </a:p>
                  </a:txBody>
                  <a:tcPr>
                    <a:solidFill>
                      <a:schemeClr val="bg1"/>
                    </a:solidFill>
                  </a:tcPr>
                </a:tc>
                <a:extLst>
                  <a:ext uri="{0D108BD9-81ED-4DB2-BD59-A6C34878D82A}">
                    <a16:rowId xmlns:a16="http://schemas.microsoft.com/office/drawing/2014/main" val="1535334797"/>
                  </a:ext>
                </a:extLst>
              </a:tr>
            </a:tbl>
          </a:graphicData>
        </a:graphic>
      </p:graphicFrame>
      <p:graphicFrame>
        <p:nvGraphicFramePr>
          <p:cNvPr id="6" name="Tabel 7">
            <a:extLst>
              <a:ext uri="{FF2B5EF4-FFF2-40B4-BE49-F238E27FC236}">
                <a16:creationId xmlns:a16="http://schemas.microsoft.com/office/drawing/2014/main" id="{1621E167-9E97-DFAD-D9B7-42FAF58F7D13}"/>
              </a:ext>
            </a:extLst>
          </p:cNvPr>
          <p:cNvGraphicFramePr>
            <a:graphicFrameLocks noGrp="1"/>
          </p:cNvGraphicFramePr>
          <p:nvPr/>
        </p:nvGraphicFramePr>
        <p:xfrm>
          <a:off x="821933" y="5848182"/>
          <a:ext cx="3770616" cy="457200"/>
        </p:xfrm>
        <a:graphic>
          <a:graphicData uri="http://schemas.openxmlformats.org/drawingml/2006/table">
            <a:tbl>
              <a:tblPr firstRow="1" bandRow="1">
                <a:tableStyleId>{5C22544A-7EE6-4342-B048-85BDC9FD1C3A}</a:tableStyleId>
              </a:tblPr>
              <a:tblGrid>
                <a:gridCol w="3770616">
                  <a:extLst>
                    <a:ext uri="{9D8B030D-6E8A-4147-A177-3AD203B41FA5}">
                      <a16:colId xmlns:a16="http://schemas.microsoft.com/office/drawing/2014/main" val="2700028985"/>
                    </a:ext>
                  </a:extLst>
                </a:gridCol>
              </a:tblGrid>
              <a:tr h="370840">
                <a:tc>
                  <a:txBody>
                    <a:bodyPr/>
                    <a:lstStyle/>
                    <a:p>
                      <a:r>
                        <a:rPr lang="nl-BE" sz="2400" dirty="0"/>
                        <a:t>THANK YOU!</a:t>
                      </a:r>
                    </a:p>
                  </a:txBody>
                  <a:tcPr>
                    <a:solidFill>
                      <a:srgbClr val="FF0000"/>
                    </a:solidFill>
                  </a:tcPr>
                </a:tc>
                <a:extLst>
                  <a:ext uri="{0D108BD9-81ED-4DB2-BD59-A6C34878D82A}">
                    <a16:rowId xmlns:a16="http://schemas.microsoft.com/office/drawing/2014/main" val="2356915948"/>
                  </a:ext>
                </a:extLst>
              </a:tr>
            </a:tbl>
          </a:graphicData>
        </a:graphic>
      </p:graphicFrame>
    </p:spTree>
    <p:extLst>
      <p:ext uri="{BB962C8B-B14F-4D97-AF65-F5344CB8AC3E}">
        <p14:creationId xmlns:p14="http://schemas.microsoft.com/office/powerpoint/2010/main" val="165486284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988</Words>
  <Application>Microsoft Office PowerPoint</Application>
  <PresentationFormat>Breedbeeld</PresentationFormat>
  <Paragraphs>79</Paragraphs>
  <Slides>7</Slides>
  <Notes>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vt:i4>
      </vt:variant>
    </vt:vector>
  </HeadingPairs>
  <TitlesOfParts>
    <vt:vector size="13" baseType="lpstr">
      <vt:lpstr>Arial</vt:lpstr>
      <vt:lpstr>Calibri</vt:lpstr>
      <vt:lpstr>Calibri Light</vt:lpstr>
      <vt:lpstr>Poppins</vt:lpstr>
      <vt:lpstr>Verdana</vt:lpstr>
      <vt:lpstr>Kantoorthema</vt:lpstr>
      <vt:lpstr>PowerPoint-presentatie</vt:lpstr>
      <vt:lpstr>PowerPoint-presentatie</vt:lpstr>
      <vt:lpstr>Erasmushogeschool - Facts &amp; figures</vt:lpstr>
      <vt:lpstr>PowerPoint-presentatie</vt:lpstr>
      <vt:lpstr>PowerPoint-presentatie</vt:lpstr>
      <vt:lpstr>Programme exchange students in Communication = fall semester</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THIELEMANS Ellen</dc:creator>
  <cp:lastModifiedBy>THIELEMANS Ellen</cp:lastModifiedBy>
  <cp:revision>2</cp:revision>
  <dcterms:created xsi:type="dcterms:W3CDTF">2022-11-20T18:22:07Z</dcterms:created>
  <dcterms:modified xsi:type="dcterms:W3CDTF">2022-11-24T07:22:02Z</dcterms:modified>
</cp:coreProperties>
</file>